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7"/>
  </p:notesMasterIdLst>
  <p:handoutMasterIdLst>
    <p:handoutMasterId r:id="rId18"/>
  </p:handoutMasterIdLst>
  <p:sldIdLst>
    <p:sldId id="260" r:id="rId7"/>
    <p:sldId id="276" r:id="rId8"/>
    <p:sldId id="262" r:id="rId9"/>
    <p:sldId id="267" r:id="rId10"/>
    <p:sldId id="268" r:id="rId11"/>
    <p:sldId id="275" r:id="rId12"/>
    <p:sldId id="277" r:id="rId13"/>
    <p:sldId id="278" r:id="rId14"/>
    <p:sldId id="279" r:id="rId15"/>
    <p:sldId id="271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816" userDrawn="1">
          <p15:clr>
            <a:srgbClr val="A4A3A4"/>
          </p15:clr>
        </p15:guide>
        <p15:guide id="4" orient="horz" pos="1008" userDrawn="1">
          <p15:clr>
            <a:srgbClr val="A4A3A4"/>
          </p15:clr>
        </p15:guide>
        <p15:guide id="5" orient="horz" pos="1344" userDrawn="1">
          <p15:clr>
            <a:srgbClr val="A4A3A4"/>
          </p15:clr>
        </p15:guide>
        <p15:guide id="6" orient="horz" pos="14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ane, Mark" initials="RM" lastIdx="1" clrIdx="0">
    <p:extLst>
      <p:ext uri="{19B8F6BF-5375-455C-9EA6-DF929625EA0E}">
        <p15:presenceInfo xmlns:p15="http://schemas.microsoft.com/office/powerpoint/2012/main" userId="S::Mark.Ruane@ercot.com::d8cc3119-5b16-4f28-a4d8-d690976bc86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7" d="100"/>
          <a:sy n="97" d="100"/>
        </p:scale>
        <p:origin x="306" y="72"/>
      </p:cViewPr>
      <p:guideLst>
        <p:guide orient="horz" pos="624"/>
        <p:guide pos="2880"/>
        <p:guide orient="horz" pos="816"/>
        <p:guide orient="horz" pos="1008"/>
        <p:guide orient="horz" pos="1344"/>
        <p:guide orient="horz" pos="14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899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9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445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845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299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2564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2422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8652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50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6200" y="6477000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Item 12</a:t>
            </a:r>
          </a:p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ERCOT 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Item 9:  Update on Securitization Subchapter N</a:t>
            </a:r>
          </a:p>
          <a:p>
            <a:endParaRPr lang="en-US" b="1" dirty="0">
              <a:solidFill>
                <a:srgbClr val="5B6770"/>
              </a:solidFill>
            </a:endParaRPr>
          </a:p>
          <a:p>
            <a:r>
              <a:rPr lang="en-US" i="1" dirty="0"/>
              <a:t>Mark Ruane</a:t>
            </a:r>
          </a:p>
          <a:p>
            <a:r>
              <a:rPr lang="en-US" dirty="0"/>
              <a:t>Senior Director, Settlements, Retail and Credit</a:t>
            </a:r>
          </a:p>
          <a:p>
            <a:endParaRPr lang="en-US" dirty="0"/>
          </a:p>
          <a:p>
            <a:r>
              <a:rPr lang="en-US" dirty="0"/>
              <a:t>TAC</a:t>
            </a:r>
          </a:p>
          <a:p>
            <a:endParaRPr lang="en-US" dirty="0"/>
          </a:p>
          <a:p>
            <a:r>
              <a:rPr lang="en-US" dirty="0">
                <a:cs typeface="Times New Roman" panose="02020603050405020304" pitchFamily="18" charset="0"/>
              </a:rPr>
              <a:t>ERCOT Public</a:t>
            </a:r>
            <a:endParaRPr lang="en-US" dirty="0"/>
          </a:p>
          <a:p>
            <a:r>
              <a:rPr lang="en-US" dirty="0"/>
              <a:t>February 23, 2022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382000" cy="571500"/>
          </a:xfrm>
        </p:spPr>
        <p:txBody>
          <a:bodyPr/>
          <a:lstStyle/>
          <a:p>
            <a:r>
              <a:rPr lang="en-US" sz="2600" dirty="0"/>
              <a:t>Securitization Update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6800" y="2971800"/>
            <a:ext cx="2209800" cy="1600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5B6770"/>
                </a:solidFill>
              </a:rPr>
              <a:t>Questions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5B677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5B6770"/>
              </a:solidFill>
            </a:endParaRPr>
          </a:p>
          <a:p>
            <a:r>
              <a:rPr lang="en-US" sz="2400" b="1" dirty="0">
                <a:solidFill>
                  <a:srgbClr val="5B6770"/>
                </a:solidFill>
              </a:rPr>
              <a:t>                                          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58D005-A92F-46A5-8D61-97AD0E0C19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55" y="933400"/>
            <a:ext cx="5461454" cy="512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024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382000" cy="571500"/>
          </a:xfrm>
        </p:spPr>
        <p:txBody>
          <a:bodyPr/>
          <a:lstStyle/>
          <a:p>
            <a:r>
              <a:rPr lang="en-US" sz="2600" dirty="0"/>
              <a:t>Securitization Update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A900E1-16FE-462C-9D66-FFBD83F04B53}"/>
              </a:ext>
            </a:extLst>
          </p:cNvPr>
          <p:cNvSpPr/>
          <p:nvPr/>
        </p:nvSpPr>
        <p:spPr>
          <a:xfrm>
            <a:off x="381000" y="1235075"/>
            <a:ext cx="8610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ERCOT will be posting clarification NPRRs for both M and 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Provides for initial assessment of escrow deposits to avoid timing mismatches for new market entrants.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Clarifies that escrow deposit funds must be sent to the correct account.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For N, adds process for an LSE to return proceeds due to the outcome of a judicial review of pricing or uplift actions in connection with the period </a:t>
            </a:r>
            <a:r>
              <a:rPr lang="en-US" sz="2400"/>
              <a:t>of emergency.</a:t>
            </a:r>
            <a:endParaRPr lang="en-U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Requesting urgency for both NPRRs.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8300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382000" cy="571500"/>
          </a:xfrm>
        </p:spPr>
        <p:txBody>
          <a:bodyPr/>
          <a:lstStyle/>
          <a:p>
            <a:r>
              <a:rPr lang="en-US" sz="2600" dirty="0"/>
              <a:t>Securitization Update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51E677-9765-4FFB-B283-C14B4403E7C0}"/>
              </a:ext>
            </a:extLst>
          </p:cNvPr>
          <p:cNvSpPr/>
          <p:nvPr/>
        </p:nvSpPr>
        <p:spPr>
          <a:xfrm>
            <a:off x="203928" y="1597560"/>
            <a:ext cx="873614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following slides lay out the sequence of key activities for 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Timeline dates are estimates and are subject to change due to dependencies on multiple outside parties, viz. underwriters, SEC and ratings agencies.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ERCOT will provide updates to TAC and Market Notices will be issued as applicable throughout the process.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24BDE89-401B-4E67-B375-0AD8451276EC}"/>
              </a:ext>
            </a:extLst>
          </p:cNvPr>
          <p:cNvSpPr/>
          <p:nvPr/>
        </p:nvSpPr>
        <p:spPr>
          <a:xfrm>
            <a:off x="381000" y="1001049"/>
            <a:ext cx="8382000" cy="326321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Next Steps and Draft Timeline</a:t>
            </a:r>
          </a:p>
        </p:txBody>
      </p:sp>
    </p:spTree>
    <p:extLst>
      <p:ext uri="{BB962C8B-B14F-4D97-AF65-F5344CB8AC3E}">
        <p14:creationId xmlns:p14="http://schemas.microsoft.com/office/powerpoint/2010/main" val="2041886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382000" cy="571500"/>
          </a:xfrm>
        </p:spPr>
        <p:txBody>
          <a:bodyPr/>
          <a:lstStyle/>
          <a:p>
            <a:r>
              <a:rPr lang="en-US" sz="2600" dirty="0"/>
              <a:t>Securitization Update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06178F-34F4-4E23-A722-90916253EA60}"/>
              </a:ext>
            </a:extLst>
          </p:cNvPr>
          <p:cNvSpPr/>
          <p:nvPr/>
        </p:nvSpPr>
        <p:spPr>
          <a:xfrm>
            <a:off x="383458" y="1600200"/>
            <a:ext cx="8379542" cy="50187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Completed Subchapter N Securitization Uplift Balance Milestones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40A7A008-E0DF-44C6-A739-290B353DB5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870053"/>
              </p:ext>
            </p:extLst>
          </p:nvPr>
        </p:nvGraphicFramePr>
        <p:xfrm>
          <a:off x="383458" y="2286000"/>
          <a:ext cx="8382000" cy="27970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3600">
                  <a:extLst>
                    <a:ext uri="{9D8B030D-6E8A-4147-A177-3AD203B41FA5}">
                      <a16:colId xmlns:a16="http://schemas.microsoft.com/office/drawing/2014/main" val="284542263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144864612"/>
                    </a:ext>
                  </a:extLst>
                </a:gridCol>
              </a:tblGrid>
              <a:tr h="358689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405054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/>
                        <a:t>Opt-out deadline (45 days after Order)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November 29, 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1180073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REPs provide ERCOT Period of Emergency interval-level meter data for opted-out transmission voltage customers.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December 1, 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2880092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Deadline for ERCOT to file its calculation of total exposure and LRS (one-time manual calculation) (55 days after Order) 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December 7, 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7045241"/>
                  </a:ext>
                </a:extLst>
              </a:tr>
              <a:tr h="1875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Urgent NPRR 1114 posted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December 29, 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2400487"/>
                  </a:ext>
                </a:extLst>
              </a:tr>
              <a:tr h="1875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Deadline for LSEs to verify ERCOT’s exposure calculation (70 days after Order)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December 22, 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8727689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3B3387A-316E-4605-9182-5992E27F7BD1}"/>
              </a:ext>
            </a:extLst>
          </p:cNvPr>
          <p:cNvSpPr txBox="1"/>
          <p:nvPr/>
        </p:nvSpPr>
        <p:spPr>
          <a:xfrm>
            <a:off x="378542" y="5915316"/>
            <a:ext cx="32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(Continued on next slide)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1657EE1-CC79-459A-92F1-EE0CD0A6E583}"/>
              </a:ext>
            </a:extLst>
          </p:cNvPr>
          <p:cNvSpPr/>
          <p:nvPr/>
        </p:nvSpPr>
        <p:spPr>
          <a:xfrm>
            <a:off x="381000" y="1001049"/>
            <a:ext cx="8382000" cy="326321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Next Steps and Draft Timeline</a:t>
            </a:r>
          </a:p>
        </p:txBody>
      </p:sp>
    </p:spTree>
    <p:extLst>
      <p:ext uri="{BB962C8B-B14F-4D97-AF65-F5344CB8AC3E}">
        <p14:creationId xmlns:p14="http://schemas.microsoft.com/office/powerpoint/2010/main" val="106438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382000" cy="571500"/>
          </a:xfrm>
        </p:spPr>
        <p:txBody>
          <a:bodyPr/>
          <a:lstStyle/>
          <a:p>
            <a:r>
              <a:rPr lang="en-US" sz="2600" dirty="0"/>
              <a:t>Securitization Update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06178F-34F4-4E23-A722-90916253EA60}"/>
              </a:ext>
            </a:extLst>
          </p:cNvPr>
          <p:cNvSpPr/>
          <p:nvPr/>
        </p:nvSpPr>
        <p:spPr>
          <a:xfrm>
            <a:off x="381000" y="1628307"/>
            <a:ext cx="8382000" cy="4931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Completed Subchapter N Securitization Uplift Balance Milestones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40A7A008-E0DF-44C6-A739-290B353DB5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784721"/>
              </p:ext>
            </p:extLst>
          </p:nvPr>
        </p:nvGraphicFramePr>
        <p:xfrm>
          <a:off x="381000" y="2331720"/>
          <a:ext cx="8382000" cy="1800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3600">
                  <a:extLst>
                    <a:ext uri="{9D8B030D-6E8A-4147-A177-3AD203B41FA5}">
                      <a16:colId xmlns:a16="http://schemas.microsoft.com/office/drawing/2014/main" val="284542263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144864612"/>
                    </a:ext>
                  </a:extLst>
                </a:gridCol>
              </a:tblGrid>
              <a:tr h="358689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405054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/>
                        <a:t>NPRR 1114 WMS presentation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January 5,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8603121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/>
                        <a:t>NPRR 1114 PRS review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January 13,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0666975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/>
                        <a:t>NPRR 1114 CWG / MCWG review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January 19,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5722832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/>
                        <a:t>NPRR 1114 TAC review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January 26,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652787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A068190-E930-4A9B-8AB4-411D95312123}"/>
              </a:ext>
            </a:extLst>
          </p:cNvPr>
          <p:cNvSpPr txBox="1"/>
          <p:nvPr/>
        </p:nvSpPr>
        <p:spPr>
          <a:xfrm>
            <a:off x="381000" y="5229692"/>
            <a:ext cx="6357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N release date has interdependencies and constraints related to completion of FFR and DGR release activities (people and system environment constraint risks).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3067673-F699-430F-8AD1-F351E7B306E8}"/>
              </a:ext>
            </a:extLst>
          </p:cNvPr>
          <p:cNvSpPr/>
          <p:nvPr/>
        </p:nvSpPr>
        <p:spPr>
          <a:xfrm>
            <a:off x="381000" y="1001049"/>
            <a:ext cx="8382000" cy="326321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Next Steps and Draft Timeline</a:t>
            </a:r>
          </a:p>
        </p:txBody>
      </p:sp>
    </p:spTree>
    <p:extLst>
      <p:ext uri="{BB962C8B-B14F-4D97-AF65-F5344CB8AC3E}">
        <p14:creationId xmlns:p14="http://schemas.microsoft.com/office/powerpoint/2010/main" val="229818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382000" cy="571500"/>
          </a:xfrm>
        </p:spPr>
        <p:txBody>
          <a:bodyPr/>
          <a:lstStyle/>
          <a:p>
            <a:r>
              <a:rPr lang="en-US" sz="2600" dirty="0"/>
              <a:t>Securitization Update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06178F-34F4-4E23-A722-90916253EA60}"/>
              </a:ext>
            </a:extLst>
          </p:cNvPr>
          <p:cNvSpPr/>
          <p:nvPr/>
        </p:nvSpPr>
        <p:spPr>
          <a:xfrm>
            <a:off x="381000" y="1628307"/>
            <a:ext cx="8382000" cy="493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Upcoming Subchapter N Securitization Uplift Balance Milestones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40A7A008-E0DF-44C6-A739-290B353DB5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720248"/>
              </p:ext>
            </p:extLst>
          </p:nvPr>
        </p:nvGraphicFramePr>
        <p:xfrm>
          <a:off x="381000" y="2331720"/>
          <a:ext cx="8382000" cy="2152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3600">
                  <a:extLst>
                    <a:ext uri="{9D8B030D-6E8A-4147-A177-3AD203B41FA5}">
                      <a16:colId xmlns:a16="http://schemas.microsoft.com/office/drawing/2014/main" val="284542263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144864612"/>
                    </a:ext>
                  </a:extLst>
                </a:gridCol>
              </a:tblGrid>
              <a:tr h="358689">
                <a:tc>
                  <a:txBody>
                    <a:bodyPr/>
                    <a:lstStyle/>
                    <a:p>
                      <a:r>
                        <a:rPr lang="en-US" sz="1600" dirty="0"/>
                        <a:t>Item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Estimated</a:t>
                      </a:r>
                      <a:r>
                        <a:rPr lang="en-US" sz="1600" dirty="0"/>
                        <a:t> Dates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405054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/>
                        <a:t>Clarification NPRRs filed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February 24,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1017349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/>
                        <a:t>NPRR 1114 Board review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March 7,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5242552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/>
                        <a:t>Board review of registration statement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March 7,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3455941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/>
                        <a:t>Clarification NPRRs PRS review – urgency and language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March 9,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9229222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NPRR 1114 PUCT review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TBD March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7373120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83067673-F699-430F-8AD1-F351E7B306E8}"/>
              </a:ext>
            </a:extLst>
          </p:cNvPr>
          <p:cNvSpPr/>
          <p:nvPr/>
        </p:nvSpPr>
        <p:spPr>
          <a:xfrm>
            <a:off x="381000" y="1001049"/>
            <a:ext cx="8382000" cy="326321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Next Steps and Draft Timeline</a:t>
            </a:r>
          </a:p>
        </p:txBody>
      </p:sp>
    </p:spTree>
    <p:extLst>
      <p:ext uri="{BB962C8B-B14F-4D97-AF65-F5344CB8AC3E}">
        <p14:creationId xmlns:p14="http://schemas.microsoft.com/office/powerpoint/2010/main" val="947235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382000" cy="571500"/>
          </a:xfrm>
        </p:spPr>
        <p:txBody>
          <a:bodyPr/>
          <a:lstStyle/>
          <a:p>
            <a:r>
              <a:rPr lang="en-US" sz="2600" dirty="0"/>
              <a:t>Securitization Update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06178F-34F4-4E23-A722-90916253EA60}"/>
              </a:ext>
            </a:extLst>
          </p:cNvPr>
          <p:cNvSpPr/>
          <p:nvPr/>
        </p:nvSpPr>
        <p:spPr>
          <a:xfrm>
            <a:off x="381000" y="1628307"/>
            <a:ext cx="8382000" cy="493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Upcoming Subchapter N Securitization Uplift Balance Milestones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40A7A008-E0DF-44C6-A739-290B353DB5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546456"/>
              </p:ext>
            </p:extLst>
          </p:nvPr>
        </p:nvGraphicFramePr>
        <p:xfrm>
          <a:off x="381000" y="2331720"/>
          <a:ext cx="8382000" cy="2152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3600">
                  <a:extLst>
                    <a:ext uri="{9D8B030D-6E8A-4147-A177-3AD203B41FA5}">
                      <a16:colId xmlns:a16="http://schemas.microsoft.com/office/drawing/2014/main" val="284542263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144864612"/>
                    </a:ext>
                  </a:extLst>
                </a:gridCol>
              </a:tblGrid>
              <a:tr h="358689">
                <a:tc>
                  <a:txBody>
                    <a:bodyPr/>
                    <a:lstStyle/>
                    <a:p>
                      <a:r>
                        <a:rPr lang="en-US" sz="1600" dirty="0"/>
                        <a:t>Item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Estimated Dates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405054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Clarification NPRRs CWG/MCWG review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March 14,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1095439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Clarification NPRRs TAC review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March 23,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7728010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 system go-live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March 29,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9229456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Clarification NPRRs Board review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April 12,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6888924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Clarification NPRRs PUCT review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TBD April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5887826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83067673-F699-430F-8AD1-F351E7B306E8}"/>
              </a:ext>
            </a:extLst>
          </p:cNvPr>
          <p:cNvSpPr/>
          <p:nvPr/>
        </p:nvSpPr>
        <p:spPr>
          <a:xfrm>
            <a:off x="381000" y="1001049"/>
            <a:ext cx="8382000" cy="326321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Next Steps and Draft Timeline</a:t>
            </a:r>
          </a:p>
        </p:txBody>
      </p:sp>
    </p:spTree>
    <p:extLst>
      <p:ext uri="{BB962C8B-B14F-4D97-AF65-F5344CB8AC3E}">
        <p14:creationId xmlns:p14="http://schemas.microsoft.com/office/powerpoint/2010/main" val="3603535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382000" cy="571500"/>
          </a:xfrm>
        </p:spPr>
        <p:txBody>
          <a:bodyPr/>
          <a:lstStyle/>
          <a:p>
            <a:r>
              <a:rPr lang="en-US" sz="2600" dirty="0"/>
              <a:t>Securitization Update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06178F-34F4-4E23-A722-90916253EA60}"/>
              </a:ext>
            </a:extLst>
          </p:cNvPr>
          <p:cNvSpPr/>
          <p:nvPr/>
        </p:nvSpPr>
        <p:spPr>
          <a:xfrm>
            <a:off x="381000" y="1628307"/>
            <a:ext cx="8382000" cy="493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Upcoming Subchapter N Securitization Uplift Balance Milestones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40A7A008-E0DF-44C6-A739-290B353DB5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822482"/>
              </p:ext>
            </p:extLst>
          </p:nvPr>
        </p:nvGraphicFramePr>
        <p:xfrm>
          <a:off x="381000" y="2331720"/>
          <a:ext cx="8382000" cy="2592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3600">
                  <a:extLst>
                    <a:ext uri="{9D8B030D-6E8A-4147-A177-3AD203B41FA5}">
                      <a16:colId xmlns:a16="http://schemas.microsoft.com/office/drawing/2014/main" val="284542263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144864612"/>
                    </a:ext>
                  </a:extLst>
                </a:gridCol>
              </a:tblGrid>
              <a:tr h="358689">
                <a:tc>
                  <a:txBody>
                    <a:bodyPr/>
                    <a:lstStyle/>
                    <a:p>
                      <a:r>
                        <a:rPr lang="en-US" sz="1600" dirty="0"/>
                        <a:t>Item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Estimated Dates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405054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Initial N escrow deposit estimates provided (30 days before expected closing date)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May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7624249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Registration statement completed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May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1095439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Announce transaction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May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6888924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Price transaction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May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5887826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/>
                        <a:t>Escrow deposits due (at least one week before target closing date)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Late May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4709760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83067673-F699-430F-8AD1-F351E7B306E8}"/>
              </a:ext>
            </a:extLst>
          </p:cNvPr>
          <p:cNvSpPr/>
          <p:nvPr/>
        </p:nvSpPr>
        <p:spPr>
          <a:xfrm>
            <a:off x="381000" y="1001049"/>
            <a:ext cx="8382000" cy="326321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Next Steps and Draft Timeline</a:t>
            </a:r>
          </a:p>
        </p:txBody>
      </p:sp>
    </p:spTree>
    <p:extLst>
      <p:ext uri="{BB962C8B-B14F-4D97-AF65-F5344CB8AC3E}">
        <p14:creationId xmlns:p14="http://schemas.microsoft.com/office/powerpoint/2010/main" val="2885176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382000" cy="571500"/>
          </a:xfrm>
        </p:spPr>
        <p:txBody>
          <a:bodyPr/>
          <a:lstStyle/>
          <a:p>
            <a:r>
              <a:rPr lang="en-US" sz="2600" dirty="0"/>
              <a:t>Securitization Update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06178F-34F4-4E23-A722-90916253EA60}"/>
              </a:ext>
            </a:extLst>
          </p:cNvPr>
          <p:cNvSpPr/>
          <p:nvPr/>
        </p:nvSpPr>
        <p:spPr>
          <a:xfrm>
            <a:off x="381000" y="1628307"/>
            <a:ext cx="8382000" cy="493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Upcoming Subchapter N Securitization Uplift Balance Milestones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40A7A008-E0DF-44C6-A739-290B353DB5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811653"/>
              </p:ext>
            </p:extLst>
          </p:nvPr>
        </p:nvGraphicFramePr>
        <p:xfrm>
          <a:off x="381000" y="2331720"/>
          <a:ext cx="8382000" cy="2013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3600">
                  <a:extLst>
                    <a:ext uri="{9D8B030D-6E8A-4147-A177-3AD203B41FA5}">
                      <a16:colId xmlns:a16="http://schemas.microsoft.com/office/drawing/2014/main" val="284542263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144864612"/>
                    </a:ext>
                  </a:extLst>
                </a:gridCol>
              </a:tblGrid>
              <a:tr h="358689">
                <a:tc>
                  <a:txBody>
                    <a:bodyPr/>
                    <a:lstStyle/>
                    <a:p>
                      <a:r>
                        <a:rPr lang="en-US" sz="1600" dirty="0"/>
                        <a:t>Item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Estimated Dates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405054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Transaction close and funds received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June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6052074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Market Notice: disbursement and invoicing schedule, payment information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June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7728010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Disbursements commence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2-3 days after closing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9229456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Invoicing begins (no sooner than 30 days after funding)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July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6888924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83067673-F699-430F-8AD1-F351E7B306E8}"/>
              </a:ext>
            </a:extLst>
          </p:cNvPr>
          <p:cNvSpPr/>
          <p:nvPr/>
        </p:nvSpPr>
        <p:spPr>
          <a:xfrm>
            <a:off x="381000" y="1001049"/>
            <a:ext cx="8382000" cy="326321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Next Steps and Draft Timeline</a:t>
            </a:r>
          </a:p>
        </p:txBody>
      </p:sp>
    </p:spTree>
    <p:extLst>
      <p:ext uri="{BB962C8B-B14F-4D97-AF65-F5344CB8AC3E}">
        <p14:creationId xmlns:p14="http://schemas.microsoft.com/office/powerpoint/2010/main" val="237920920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3815A7E89D834392A0E51E8ABDF728" ma:contentTypeVersion="0" ma:contentTypeDescription="Create a new document." ma:contentTypeScope="" ma:versionID="4c883191a8fae46eb0364cba9335e44e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8a821abb8465434af5a1c7bfe0924cf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CC7147C-1B01-4D1B-8343-8CF995CF7A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purl.org/dc/dcmitype/"/>
    <ds:schemaRef ds:uri="c34af464-7aa1-4edd-9be4-83dffc1cb926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16504</TotalTime>
  <Words>606</Words>
  <Application>Microsoft Office PowerPoint</Application>
  <PresentationFormat>On-screen Show (4:3)</PresentationFormat>
  <Paragraphs>133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1_Custom Design</vt:lpstr>
      <vt:lpstr>Office Theme</vt:lpstr>
      <vt:lpstr>Custom Design</vt:lpstr>
      <vt:lpstr>PowerPoint Presentation</vt:lpstr>
      <vt:lpstr>Securitization Update</vt:lpstr>
      <vt:lpstr>Securitization Update</vt:lpstr>
      <vt:lpstr>Securitization Update</vt:lpstr>
      <vt:lpstr>Securitization Update</vt:lpstr>
      <vt:lpstr>Securitization Update</vt:lpstr>
      <vt:lpstr>Securitization Update</vt:lpstr>
      <vt:lpstr>Securitization Update</vt:lpstr>
      <vt:lpstr>Securitization Update</vt:lpstr>
      <vt:lpstr>Securitization Update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Ruane, Mark</cp:lastModifiedBy>
  <cp:revision>184</cp:revision>
  <cp:lastPrinted>2017-09-12T14:00:34Z</cp:lastPrinted>
  <dcterms:created xsi:type="dcterms:W3CDTF">2016-01-21T15:20:31Z</dcterms:created>
  <dcterms:modified xsi:type="dcterms:W3CDTF">2022-02-21T16:55:20Z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0x010100EE3815A7E89D834392A0E51E8ABDF728</vt:lpwstr>
  </property>
</Properties>
</file>